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10693400" cy="15122525"/>
  <p:notesSz cx="6858000" cy="9144000"/>
  <p:defaultTextStyle>
    <a:defPPr>
      <a:defRPr lang="el-GR"/>
    </a:defPPr>
    <a:lvl1pPr marL="0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134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4268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1403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48537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5670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2805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59938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97072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763">
          <p15:clr>
            <a:srgbClr val="A4A3A4"/>
          </p15:clr>
        </p15:guide>
        <p15:guide id="2" pos="336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25" d="100"/>
          <a:sy n="125" d="100"/>
        </p:scale>
        <p:origin x="1272" y="90"/>
      </p:cViewPr>
      <p:guideLst>
        <p:guide orient="horz" pos="4763"/>
        <p:guide pos="3369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-1974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A32BAE-0AB3-4208-B9E2-311FBB6609EF}" type="datetimeFigureOut">
              <a:rPr lang="el-GR" smtClean="0"/>
              <a:t>20/9/2022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685800"/>
            <a:ext cx="24257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B6DC60-86C9-4011-A9D9-4E2FAD7E5C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95073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44463"/>
            <a:ext cx="10161587" cy="1437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802006" y="4697787"/>
            <a:ext cx="9089390" cy="3241542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604010" y="8569432"/>
            <a:ext cx="7485380" cy="38646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42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14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485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56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2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599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970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20/9/2022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20/9/2022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844705" y="9717626"/>
            <a:ext cx="9089390" cy="3003501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844705" y="6409575"/>
            <a:ext cx="9089390" cy="3308051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13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426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21140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4853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567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280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5993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897072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20/9/2022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560662" y="6588099"/>
            <a:ext cx="4964263" cy="18626612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5703147" y="6588099"/>
            <a:ext cx="4964263" cy="18626612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20/9/2022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4671" y="605605"/>
            <a:ext cx="9624060" cy="2520421"/>
          </a:xfrm>
        </p:spPr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534672" y="3385066"/>
            <a:ext cx="4724775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134" indent="0">
              <a:buNone/>
              <a:defRPr sz="3200" b="1"/>
            </a:lvl2pPr>
            <a:lvl3pPr marL="1474268" indent="0">
              <a:buNone/>
              <a:defRPr sz="2900" b="1"/>
            </a:lvl3pPr>
            <a:lvl4pPr marL="2211403" indent="0">
              <a:buNone/>
              <a:defRPr sz="2500" b="1"/>
            </a:lvl4pPr>
            <a:lvl5pPr marL="2948537" indent="0">
              <a:buNone/>
              <a:defRPr sz="2500" b="1"/>
            </a:lvl5pPr>
            <a:lvl6pPr marL="3685670" indent="0">
              <a:buNone/>
              <a:defRPr sz="2500" b="1"/>
            </a:lvl6pPr>
            <a:lvl7pPr marL="4422805" indent="0">
              <a:buNone/>
              <a:defRPr sz="2500" b="1"/>
            </a:lvl7pPr>
            <a:lvl8pPr marL="5159938" indent="0">
              <a:buNone/>
              <a:defRPr sz="2500" b="1"/>
            </a:lvl8pPr>
            <a:lvl9pPr marL="5897072" indent="0">
              <a:buNone/>
              <a:defRPr sz="25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534672" y="4795800"/>
            <a:ext cx="4724775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5432100" y="3385066"/>
            <a:ext cx="4726632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134" indent="0">
              <a:buNone/>
              <a:defRPr sz="3200" b="1"/>
            </a:lvl2pPr>
            <a:lvl3pPr marL="1474268" indent="0">
              <a:buNone/>
              <a:defRPr sz="2900" b="1"/>
            </a:lvl3pPr>
            <a:lvl4pPr marL="2211403" indent="0">
              <a:buNone/>
              <a:defRPr sz="2500" b="1"/>
            </a:lvl4pPr>
            <a:lvl5pPr marL="2948537" indent="0">
              <a:buNone/>
              <a:defRPr sz="2500" b="1"/>
            </a:lvl5pPr>
            <a:lvl6pPr marL="3685670" indent="0">
              <a:buNone/>
              <a:defRPr sz="2500" b="1"/>
            </a:lvl6pPr>
            <a:lvl7pPr marL="4422805" indent="0">
              <a:buNone/>
              <a:defRPr sz="2500" b="1"/>
            </a:lvl7pPr>
            <a:lvl8pPr marL="5159938" indent="0">
              <a:buNone/>
              <a:defRPr sz="2500" b="1"/>
            </a:lvl8pPr>
            <a:lvl9pPr marL="5897072" indent="0">
              <a:buNone/>
              <a:defRPr sz="25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5432100" y="4795800"/>
            <a:ext cx="4726632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20/9/2022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20/9/2022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20/9/2022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4671" y="602100"/>
            <a:ext cx="3518056" cy="2562428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180821" y="602102"/>
            <a:ext cx="5977908" cy="12906656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534671" y="3164531"/>
            <a:ext cx="3518056" cy="10344228"/>
          </a:xfrm>
        </p:spPr>
        <p:txBody>
          <a:bodyPr/>
          <a:lstStyle>
            <a:lvl1pPr marL="0" indent="0">
              <a:buNone/>
              <a:defRPr sz="2300"/>
            </a:lvl1pPr>
            <a:lvl2pPr marL="737134" indent="0">
              <a:buNone/>
              <a:defRPr sz="2000"/>
            </a:lvl2pPr>
            <a:lvl3pPr marL="1474268" indent="0">
              <a:buNone/>
              <a:defRPr sz="1600"/>
            </a:lvl3pPr>
            <a:lvl4pPr marL="2211403" indent="0">
              <a:buNone/>
              <a:defRPr sz="1500"/>
            </a:lvl4pPr>
            <a:lvl5pPr marL="2948537" indent="0">
              <a:buNone/>
              <a:defRPr sz="1500"/>
            </a:lvl5pPr>
            <a:lvl6pPr marL="3685670" indent="0">
              <a:buNone/>
              <a:defRPr sz="1500"/>
            </a:lvl6pPr>
            <a:lvl7pPr marL="4422805" indent="0">
              <a:buNone/>
              <a:defRPr sz="1500"/>
            </a:lvl7pPr>
            <a:lvl8pPr marL="5159938" indent="0">
              <a:buNone/>
              <a:defRPr sz="1500"/>
            </a:lvl8pPr>
            <a:lvl9pPr marL="5897072" indent="0">
              <a:buNone/>
              <a:defRPr sz="15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20/9/2022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095982" y="10585768"/>
            <a:ext cx="6416040" cy="124971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2095982" y="1351227"/>
            <a:ext cx="6416040" cy="9073515"/>
          </a:xfrm>
        </p:spPr>
        <p:txBody>
          <a:bodyPr/>
          <a:lstStyle>
            <a:lvl1pPr marL="0" indent="0">
              <a:buNone/>
              <a:defRPr sz="5200"/>
            </a:lvl1pPr>
            <a:lvl2pPr marL="737134" indent="0">
              <a:buNone/>
              <a:defRPr sz="4500"/>
            </a:lvl2pPr>
            <a:lvl3pPr marL="1474268" indent="0">
              <a:buNone/>
              <a:defRPr sz="3900"/>
            </a:lvl3pPr>
            <a:lvl4pPr marL="2211403" indent="0">
              <a:buNone/>
              <a:defRPr sz="3200"/>
            </a:lvl4pPr>
            <a:lvl5pPr marL="2948537" indent="0">
              <a:buNone/>
              <a:defRPr sz="3200"/>
            </a:lvl5pPr>
            <a:lvl6pPr marL="3685670" indent="0">
              <a:buNone/>
              <a:defRPr sz="3200"/>
            </a:lvl6pPr>
            <a:lvl7pPr marL="4422805" indent="0">
              <a:buNone/>
              <a:defRPr sz="3200"/>
            </a:lvl7pPr>
            <a:lvl8pPr marL="5159938" indent="0">
              <a:buNone/>
              <a:defRPr sz="3200"/>
            </a:lvl8pPr>
            <a:lvl9pPr marL="5897072" indent="0">
              <a:buNone/>
              <a:defRPr sz="32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2095982" y="11835480"/>
            <a:ext cx="6416040" cy="1774795"/>
          </a:xfrm>
        </p:spPr>
        <p:txBody>
          <a:bodyPr/>
          <a:lstStyle>
            <a:lvl1pPr marL="0" indent="0">
              <a:buNone/>
              <a:defRPr sz="2300"/>
            </a:lvl1pPr>
            <a:lvl2pPr marL="737134" indent="0">
              <a:buNone/>
              <a:defRPr sz="2000"/>
            </a:lvl2pPr>
            <a:lvl3pPr marL="1474268" indent="0">
              <a:buNone/>
              <a:defRPr sz="1600"/>
            </a:lvl3pPr>
            <a:lvl4pPr marL="2211403" indent="0">
              <a:buNone/>
              <a:defRPr sz="1500"/>
            </a:lvl4pPr>
            <a:lvl5pPr marL="2948537" indent="0">
              <a:buNone/>
              <a:defRPr sz="1500"/>
            </a:lvl5pPr>
            <a:lvl6pPr marL="3685670" indent="0">
              <a:buNone/>
              <a:defRPr sz="1500"/>
            </a:lvl6pPr>
            <a:lvl7pPr marL="4422805" indent="0">
              <a:buNone/>
              <a:defRPr sz="1500"/>
            </a:lvl7pPr>
            <a:lvl8pPr marL="5159938" indent="0">
              <a:buNone/>
              <a:defRPr sz="1500"/>
            </a:lvl8pPr>
            <a:lvl9pPr marL="5897072" indent="0">
              <a:buNone/>
              <a:defRPr sz="15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20/9/2022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20/9/2022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8140723" y="1130693"/>
            <a:ext cx="2526686" cy="24084021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560663" y="1130693"/>
            <a:ext cx="7401839" cy="24084021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20/9/2022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534671" y="605605"/>
            <a:ext cx="9624060" cy="2520421"/>
          </a:xfrm>
          <a:prstGeom prst="rect">
            <a:avLst/>
          </a:prstGeom>
        </p:spPr>
        <p:txBody>
          <a:bodyPr vert="horz" lIns="147427" tIns="73713" rIns="147427" bIns="73713" rtlCol="0" anchor="ctr">
            <a:normAutofit/>
          </a:bodyPr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534671" y="3528591"/>
            <a:ext cx="9624060" cy="9980167"/>
          </a:xfrm>
          <a:prstGeom prst="rect">
            <a:avLst/>
          </a:prstGeom>
        </p:spPr>
        <p:txBody>
          <a:bodyPr vert="horz" lIns="147427" tIns="73713" rIns="147427" bIns="73713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534671" y="14016343"/>
            <a:ext cx="2495127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23018E-230E-479C-96EF-48C6CCCA17DE}" type="datetimeFigureOut">
              <a:rPr lang="el-GR" smtClean="0"/>
              <a:pPr/>
              <a:t>20/9/2022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653580" y="14016343"/>
            <a:ext cx="3386244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7663604" y="14016343"/>
            <a:ext cx="2495127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4268" rtl="0" eaLnBrk="1" latinLnBrk="0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2850" indent="-552850" algn="l" defTabSz="1474268" rtl="0" eaLnBrk="1" latinLnBrk="0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7843" indent="-460710" algn="l" defTabSz="1474268" rtl="0" eaLnBrk="1" latinLnBrk="0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2835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79970" indent="-368567" algn="l" defTabSz="1474268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7103" indent="-368567" algn="l" defTabSz="1474268" rtl="0" eaLnBrk="1" latinLnBrk="0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4237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1372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28505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5640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134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4268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1403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48537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5670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2805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59938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97072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TextBox"/>
          <p:cNvSpPr txBox="1"/>
          <p:nvPr/>
        </p:nvSpPr>
        <p:spPr>
          <a:xfrm>
            <a:off x="594172" y="2880742"/>
            <a:ext cx="9129911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Η επιχείρηση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ΑΔΕΛΦΕΣ ΣΤΑΜΑΤΟΥΛΑ &amp; ΕΥΑΓΓΕΛΙΑ ΜΙΧΑΗΛ ΜΑΡΓΑΡΙΤΗ ΞΕΝΟΔΟΧΕΙΑΚΗ ΤΟΥΡΙΣΤΙΚΗ ΚΑΙ ΕΜΠΟΡΙΚΗ ΑΝΩΝΥΜΗ ΕΤΑΙΡΕΙΑ που εδρεύει στην περιφέρεια 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NOTIOY AI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Γ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AIOY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εντάχθηκε στη Δράση «Ενίσχυση Τουριστικών ΜΜΕ για τον εκσυγχρονισμό τους και την ποιοτική αναβάθμιση των παρεχόμενων υπηρεσιών», συνολικού προϋπολογισμού </a:t>
            </a:r>
            <a:r>
              <a:rPr lang="el-GR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110 εκατ.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l-GR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Ευρώ.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Το ποσοστό ενίσχυσης κάθε επενδυτικού σχεδίου ανέρχεται σε</a:t>
            </a:r>
            <a:r>
              <a:rPr lang="el-GR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40% – 50 %. </a:t>
            </a:r>
          </a:p>
          <a:p>
            <a:pPr algn="just"/>
            <a:endParaRPr lang="el-GR" sz="1200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Η Δράση στοχεύει στην ενίσχυση πολύ μικρών, μικρών και μεσαίων τουριστικών επιχειρήσεων ώστε να βελτιώσουν τη θέση τους στην εσωτερική και διεθνή τουριστική αγορά και αφορά όλες τις περιφέρειες της χώρας. </a:t>
            </a:r>
          </a:p>
          <a:p>
            <a:pPr algn="just"/>
            <a:endParaRPr lang="el-GR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Ο συνολικός προϋπολογισμός της επένδυσης της επιχείρησης είναι 150.000,00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€, εκ των οποίων η δημόσια δαπάνη ανέρχεται </a:t>
            </a:r>
            <a:r>
              <a:rPr lang="el-GR" sz="120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σε 75.000,00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€ και συγχρηματοδοτείται από την Ελλάδα και το Ευρωπαϊκό Ταμείο Περιφερειακής Ανάπτυξης της Ευρωπαϊκής Ένωσης. </a:t>
            </a:r>
          </a:p>
          <a:p>
            <a:pPr algn="just"/>
            <a:endParaRPr lang="el-GR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endParaRPr lang="en-US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endParaRPr lang="el-GR" sz="1800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endParaRPr lang="el-GR" sz="1800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endParaRPr lang="el-GR" sz="1800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5 - TextBox"/>
          <p:cNvSpPr txBox="1"/>
          <p:nvPr/>
        </p:nvSpPr>
        <p:spPr>
          <a:xfrm>
            <a:off x="613272" y="5040982"/>
            <a:ext cx="9001000" cy="1809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Το επιχειρηματικό σχέδιο που εγκρίθηκε προς χρηματοδότηση και υλοποιείται, περιλαμβάνει επενδύσεις στις παρακάτω κατηγορίες: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Κτίρια, εγκαταστάσεις και περιβάλλων χώρος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Μηχανήματα – Εξοπλισμός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Εξοπλισμό  και Εγκαταστάσεις προστασίας περιβάλλοντος &amp; εξοικονόμησης ενέργειας &amp; ύδατος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Παρακολούθηση υλοποίησης του Επενδυτικού Σχεδίου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Προβολή – Προώθηση</a:t>
            </a:r>
          </a:p>
        </p:txBody>
      </p:sp>
      <p:sp>
        <p:nvSpPr>
          <p:cNvPr id="7" name="6 - TextBox"/>
          <p:cNvSpPr txBox="1"/>
          <p:nvPr/>
        </p:nvSpPr>
        <p:spPr>
          <a:xfrm>
            <a:off x="655464" y="7921302"/>
            <a:ext cx="9068619" cy="5678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l-GR" sz="1200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r>
              <a:rPr lang="el-GR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Μέσω της συμμετοχής στη Δράση, η επιχείρηση πέτυχε: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βελτίωση της ανταγωνιστικότητας της 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αύξηση της κερδοφορίας της 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την είσοδο της σε νέες τουριστικές αγορές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επέκταση της αγοράς με τη προσθήκη νέων υπηρεσιών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εξασφάλιση υψηλότερης ποιότητας υπηρεσιών 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αύξηση της παραγωγικότητας  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ενίσχυση της επιχειρηματικότητας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δημιουργία / διατήρηση ποιοτικών θέσεων εργασίας</a:t>
            </a:r>
            <a:endParaRPr lang="en-US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endParaRPr lang="el-GR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endParaRPr lang="el-GR" sz="6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Με τη συμβολή του ΕΠΑνΕΚ ενισχύθηκε σημαντικά η επιχείρηση, η οποία λειτουργεί σε έναν νευραλγικό τομέα της ελληνικής οικονομίας, αποφέροντας οφέλη στην ανταγωνιστικότητα της χώρας μας καθώς και στην τοπική οικονομία και στην αγορά στην οποία εδρεύει. </a:t>
            </a:r>
          </a:p>
          <a:p>
            <a:pPr>
              <a:lnSpc>
                <a:spcPct val="150000"/>
              </a:lnSpc>
            </a:pPr>
            <a:endParaRPr lang="el-GR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endParaRPr lang="el-GR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endParaRPr lang="el-GR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endParaRPr lang="el-GR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endParaRPr lang="el-GR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endParaRPr lang="el-GR" sz="1800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endParaRPr lang="el-GR" sz="1800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696</TotalTime>
  <Words>263</Words>
  <Application>Microsoft Office PowerPoint</Application>
  <PresentationFormat>Προσαρμογή</PresentationFormat>
  <Paragraphs>33</Paragraphs>
  <Slides>1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</vt:i4>
      </vt:variant>
    </vt:vector>
  </HeadingPairs>
  <TitlesOfParts>
    <vt:vector size="6" baseType="lpstr">
      <vt:lpstr>Arial</vt:lpstr>
      <vt:lpstr>Calibri</vt:lpstr>
      <vt:lpstr>Verdana</vt:lpstr>
      <vt:lpstr>Wingdings</vt:lpstr>
      <vt:lpstr>Θέμα του Office</vt:lpstr>
      <vt:lpstr>Παρουσίαση του PowerPoint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Sotiris Katselos</dc:creator>
  <cp:lastModifiedBy>User</cp:lastModifiedBy>
  <cp:revision>49</cp:revision>
  <dcterms:created xsi:type="dcterms:W3CDTF">2018-02-13T12:16:57Z</dcterms:created>
  <dcterms:modified xsi:type="dcterms:W3CDTF">2022-09-20T18:24:30Z</dcterms:modified>
</cp:coreProperties>
</file>